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11"/>
  </p:notesMasterIdLst>
  <p:sldIdLst>
    <p:sldId id="257" r:id="rId2"/>
    <p:sldId id="265"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722" autoAdjust="0"/>
  </p:normalViewPr>
  <p:slideViewPr>
    <p:cSldViewPr snapToGrid="0">
      <p:cViewPr varScale="1">
        <p:scale>
          <a:sx n="58" d="100"/>
          <a:sy n="58" d="100"/>
        </p:scale>
        <p:origin x="988"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2E6607-263F-4E12-90BD-B70B9F6115EA}" type="datetimeFigureOut">
              <a:rPr lang="en-US" smtClean="0"/>
              <a:t>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3E1B7-0C5D-4B28-85E3-53BA7FFD0DFC}" type="slidenum">
              <a:rPr lang="en-US" smtClean="0"/>
              <a:t>‹#›</a:t>
            </a:fld>
            <a:endParaRPr lang="en-US"/>
          </a:p>
        </p:txBody>
      </p:sp>
    </p:spTree>
    <p:extLst>
      <p:ext uri="{BB962C8B-B14F-4D97-AF65-F5344CB8AC3E}">
        <p14:creationId xmlns:p14="http://schemas.microsoft.com/office/powerpoint/2010/main" val="1287482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1</a:t>
            </a:fld>
            <a:endParaRPr lang="en-US"/>
          </a:p>
        </p:txBody>
      </p:sp>
    </p:spTree>
    <p:extLst>
      <p:ext uri="{BB962C8B-B14F-4D97-AF65-F5344CB8AC3E}">
        <p14:creationId xmlns:p14="http://schemas.microsoft.com/office/powerpoint/2010/main" val="752590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Recreational marijuana includes the use of marijuana for individual purposes including enjoyment without any intended health purposes. Recreational marijuana does not help with any health conditions as contrasted by the medical marijuana. Due to this, individuals only use the drug without any prescription from doctors. People can use the drug in different forms such as smoking a joint, burning it in a pipe while others put it in their food. People have different reasons for using marijuana which may dictate how frequent an individual may use the drug. There are no regular schedules associated with the use of recreational marijuana. Individuals may use marijuana different which may lead to different effects to the users. Recreational marijuana may not be easily controlled. Most states in the united states consider the use of recreational marijuana in a social setting an illegal act. Some states have however legalized the use of marijuana based on the various anticipated advantages</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t>
            </a:r>
            <a:r>
              <a:rPr lang="en-US" sz="1200" dirty="0" smtClean="0"/>
              <a:t>Anderson,  &amp; Rees, 2018).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2</a:t>
            </a:fld>
            <a:endParaRPr lang="en-US"/>
          </a:p>
        </p:txBody>
      </p:sp>
    </p:spTree>
    <p:extLst>
      <p:ext uri="{BB962C8B-B14F-4D97-AF65-F5344CB8AC3E}">
        <p14:creationId xmlns:p14="http://schemas.microsoft.com/office/powerpoint/2010/main" val="2026619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use of marijuana can have different effects to the body and its functioning. There is a high release of dopamine in the brain due to the high use of marijuana. When the dopamine is release in the brain, an individual tends to attain a state of being “high”. High release of dopamine in the brain can also be responsible for a heightened sensory perception in the individual. The use of marijuana over a long time can be responsible for memory problems. An individual may find it hard to recall previous events after using marijuana. Marijuana use includes smoking. inhaling the smoke may lead to a burning sensation in the mouth or throat. When the smoke is hot, it can lead to burned lips which may be easily recognized. There is also an effect on the eyes. Marijuana use is responsible for expanded blood vessels in the eyes which can lead to red eyes. An immediate increase in the heartbeat rate may also be an immediate effect of using marijuana (</a:t>
            </a:r>
            <a:r>
              <a:rPr lang="en-US" sz="1200" dirty="0" smtClean="0"/>
              <a:t>Myerscough &amp; Taylor, 2015).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3</a:t>
            </a:fld>
            <a:endParaRPr lang="en-US"/>
          </a:p>
        </p:txBody>
      </p:sp>
    </p:spTree>
    <p:extLst>
      <p:ext uri="{BB962C8B-B14F-4D97-AF65-F5344CB8AC3E}">
        <p14:creationId xmlns:p14="http://schemas.microsoft.com/office/powerpoint/2010/main" val="69004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Marijuana has several psychological problems. Although marijuana impacts different people in different ways, there are different ways, there are different psychological effects which are common in marijuana users. These effects include hallucinations and paranoia. Hallucinations may include sensations or images which an individual may perceive as real although they are not. Other effects may include paranoia which is characterized by an increased in the level of distrust in others. An individual may often feel anxious after a consistent use of marijuana. Individuals who withdraw from marijuana use often suffer from depression. Psychotic disorders are also a major psychological effect of marijuana use </a:t>
            </a:r>
            <a:r>
              <a:rPr lang="en-US" sz="1200" kern="1200" dirty="0" smtClean="0">
                <a:solidFill>
                  <a:schemeClr val="tx1"/>
                </a:solidFill>
                <a:effectLst/>
                <a:latin typeface="+mn-lt"/>
                <a:ea typeface="+mn-ea"/>
                <a:cs typeface="+mn-cs"/>
              </a:rPr>
              <a:t>(</a:t>
            </a:r>
            <a:r>
              <a:rPr lang="en-US" sz="1200" dirty="0" smtClean="0"/>
              <a:t>Myerscough &amp; Taylor, 2015). </a:t>
            </a:r>
            <a:r>
              <a:rPr lang="en-US" sz="1200" kern="1200" dirty="0" smtClean="0">
                <a:solidFill>
                  <a:schemeClr val="tx1"/>
                </a:solidFill>
                <a:effectLst/>
                <a:latin typeface="+mn-lt"/>
                <a:ea typeface="+mn-ea"/>
                <a:cs typeface="+mn-cs"/>
              </a:rPr>
              <a:t>Psychotic disorders are characterized by paranoia as well as disorganized thinking. Individuals with the psychotic disorders may often hallucinate. With disorganized thinking, people also experience coordination problems as well as impaired judgements which may lead to poor decision making. a relaxed mind as well as increase in the level of appetite may also be some major effects of marijuana use </a:t>
            </a:r>
            <a:r>
              <a:rPr lang="en-US" sz="1200" kern="1200" baseline="0" dirty="0" smtClean="0">
                <a:solidFill>
                  <a:schemeClr val="tx1"/>
                </a:solidFill>
                <a:effectLst/>
                <a:latin typeface="+mn-lt"/>
                <a:ea typeface="+mn-ea"/>
                <a:cs typeface="+mn-cs"/>
              </a:rPr>
              <a:t>(</a:t>
            </a:r>
            <a:r>
              <a:rPr lang="en-US" sz="1200" b="0" i="0" dirty="0" smtClean="0">
                <a:effectLst/>
                <a:latin typeface="Arial" panose="020B0604020202020204" pitchFamily="34" charset="0"/>
              </a:rPr>
              <a:t>Brown, &amp; </a:t>
            </a:r>
            <a:r>
              <a:rPr lang="en-US" sz="1200" b="0" i="0" dirty="0" err="1" smtClean="0">
                <a:effectLst/>
                <a:latin typeface="Arial" panose="020B0604020202020204" pitchFamily="34" charset="0"/>
              </a:rPr>
              <a:t>Dobs</a:t>
            </a:r>
            <a:r>
              <a:rPr lang="en-US" sz="1200" b="0" i="0" dirty="0" smtClean="0">
                <a:effectLst/>
                <a:latin typeface="Arial" panose="020B0604020202020204" pitchFamily="34" charset="0"/>
              </a:rPr>
              <a:t>, 2016). </a:t>
            </a:r>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4</a:t>
            </a:fld>
            <a:endParaRPr lang="en-US"/>
          </a:p>
        </p:txBody>
      </p:sp>
    </p:spTree>
    <p:extLst>
      <p:ext uri="{BB962C8B-B14F-4D97-AF65-F5344CB8AC3E}">
        <p14:creationId xmlns:p14="http://schemas.microsoft.com/office/powerpoint/2010/main" val="2588660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Marijuana can contribute to various social effects on an individual life. there is an expected change in behavior due to frequent use of drugs in general. Marijuana contributes to a delinquent behavior. A delinquent behavior may be characterized by aggression towards others. Due to high mistrust, individuals may start being aggressive due to minor misunderstandings. Individuals who act aggressively towards others may find it hard forming relationships with others. People with high trust issues may find it hard interacting with others. Marijuana impacts on the brain may translate to difficulties in relating with the feelings of others. Marijuana users may not easily engage others in conversations as they cannot easily relate with others. This can lead to social isolation due to difficulties in social interactions. Individuals with high levels of marijuana use may not easily conform to the norms of the society. They may find it hard following various social rules. This may even contribute to disapproval from others limiting their level of interaction</a:t>
            </a:r>
            <a:r>
              <a:rPr lang="en-US" sz="1200" kern="1200" baseline="0" dirty="0" smtClean="0">
                <a:solidFill>
                  <a:schemeClr val="tx1"/>
                </a:solidFill>
                <a:effectLst/>
                <a:latin typeface="+mn-lt"/>
                <a:ea typeface="+mn-ea"/>
                <a:cs typeface="+mn-cs"/>
              </a:rPr>
              <a:t> (</a:t>
            </a:r>
            <a:r>
              <a:rPr lang="en-US" sz="1200" b="0" i="0" dirty="0" smtClean="0">
                <a:effectLst/>
                <a:latin typeface="Arial" panose="020B0604020202020204" pitchFamily="34" charset="0"/>
              </a:rPr>
              <a:t>Brown, &amp; </a:t>
            </a:r>
            <a:r>
              <a:rPr lang="en-US" sz="1200" b="0" i="0" dirty="0" err="1" smtClean="0">
                <a:effectLst/>
                <a:latin typeface="Arial" panose="020B0604020202020204" pitchFamily="34" charset="0"/>
              </a:rPr>
              <a:t>Dobs</a:t>
            </a:r>
            <a:r>
              <a:rPr lang="en-US" sz="1200" b="0" i="0" dirty="0" smtClean="0">
                <a:effectLst/>
                <a:latin typeface="Arial" panose="020B0604020202020204" pitchFamily="34" charset="0"/>
              </a:rPr>
              <a:t>, 2016).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5</a:t>
            </a:fld>
            <a:endParaRPr lang="en-US"/>
          </a:p>
        </p:txBody>
      </p:sp>
    </p:spTree>
    <p:extLst>
      <p:ext uri="{BB962C8B-B14F-4D97-AF65-F5344CB8AC3E}">
        <p14:creationId xmlns:p14="http://schemas.microsoft.com/office/powerpoint/2010/main" val="2810695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Marijuana despite the various effects it may have on and individual, there ae various advantages which it can bring to the individuals who use it in a regulated way. marijuana is used in relieving chronic pain</a:t>
            </a:r>
            <a:r>
              <a:rPr lang="en-US" sz="1200" kern="1200" baseline="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a:t>
            </a:r>
            <a:r>
              <a:rPr lang="en-US" sz="1200" dirty="0" err="1" smtClean="0"/>
              <a:t>Volkow</a:t>
            </a:r>
            <a:r>
              <a:rPr lang="en-US" sz="1200" dirty="0" smtClean="0"/>
              <a:t>, </a:t>
            </a:r>
            <a:r>
              <a:rPr lang="en-US" sz="1200" i="1" dirty="0" smtClean="0"/>
              <a:t>et</a:t>
            </a:r>
            <a:r>
              <a:rPr lang="en-US" sz="1200" i="1" baseline="0" dirty="0" smtClean="0"/>
              <a:t> al, </a:t>
            </a:r>
            <a:r>
              <a:rPr lang="en-US" sz="1200" dirty="0" smtClean="0"/>
              <a:t>2014). </a:t>
            </a:r>
            <a:r>
              <a:rPr lang="en-US" sz="1200" kern="1200" dirty="0" smtClean="0">
                <a:solidFill>
                  <a:schemeClr val="tx1"/>
                </a:solidFill>
                <a:effectLst/>
                <a:latin typeface="+mn-lt"/>
                <a:ea typeface="+mn-ea"/>
                <a:cs typeface="+mn-cs"/>
              </a:rPr>
              <a:t> There are numerous chemical compounds found in cannabis which have been linked with providing relief to pain. Marijuana is also considered as a favorable treatment drug to depression and stress. It helps in relaxation of the mind which can help individuals forego stress, anxiety and depression. Individuals suffering from post-traumatic stress disorder(PTSD) may also be healed by the use of the drug. This is due to the ability of cannabis to regulate fight and flight characteristics in individual.  The various chemical compounds found in cannabis are also helpful in elevating individual mood. Due to the relaxation effect on the brain brought by the drug, the drug users may easily be in better mood under the use of the drug.  Better mood may also help individuals with appetite issues due to stress or depression</a:t>
            </a:r>
            <a:r>
              <a:rPr lang="en-US" sz="1200" kern="1200" baseline="0" dirty="0" smtClean="0">
                <a:solidFill>
                  <a:schemeClr val="tx1"/>
                </a:solidFill>
                <a:effectLst/>
                <a:latin typeface="+mn-lt"/>
                <a:ea typeface="+mn-ea"/>
                <a:cs typeface="+mn-cs"/>
              </a:rPr>
              <a:t> (</a:t>
            </a:r>
            <a:r>
              <a:rPr lang="en-US" sz="1200" dirty="0" err="1" smtClean="0"/>
              <a:t>Volkow</a:t>
            </a:r>
            <a:r>
              <a:rPr lang="en-US" sz="1200" dirty="0" smtClean="0"/>
              <a:t>, </a:t>
            </a:r>
            <a:r>
              <a:rPr lang="en-US" sz="1200" i="1" dirty="0" smtClean="0"/>
              <a:t>et</a:t>
            </a:r>
            <a:r>
              <a:rPr lang="en-US" sz="1200" i="1" baseline="0" dirty="0" smtClean="0"/>
              <a:t> al, </a:t>
            </a:r>
            <a:r>
              <a:rPr lang="en-US" sz="1200" dirty="0" smtClean="0"/>
              <a:t>2014).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6</a:t>
            </a:fld>
            <a:endParaRPr lang="en-US"/>
          </a:p>
        </p:txBody>
      </p:sp>
    </p:spTree>
    <p:extLst>
      <p:ext uri="{BB962C8B-B14F-4D97-AF65-F5344CB8AC3E}">
        <p14:creationId xmlns:p14="http://schemas.microsoft.com/office/powerpoint/2010/main" val="386289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Marijuana is responsible for various negative impacts on an individual. One of the various negative effects of using marijuana includes distortions in perceptions which may eventually lead to problems in coordination. Poor perception is also responsible for impaired judgements. This can have adverse effects for people who work in public space such as increasing the risks of accidents. Addiction and drug dependency is also a major effect of marijuana. People who frequently use marijuana to deal with issues such as stress and depression may find it hard to stop the use of the drug. Consistent use of the drug may easily lead to addiction and dependency on the drug making it hard to without the drug. There is an expected immediate increase in heartbeat rate after the use of marijuana. This may lead to various heart problems including the risk of a heart attack. Marijuana also leads to high reduction of bone density. This makes the bones weaker and more susceptible to fractures. Individual born by mothers who smoked marijuana during pregnancy may have various issues including neurological problems and problems with the nervous system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t>
            </a:r>
            <a:r>
              <a:rPr lang="en-US" sz="1200" dirty="0" smtClean="0"/>
              <a:t>Myerscough &amp; Taylor, 2015).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1C3E1B7-0C5D-4B28-85E3-53BA7FFD0DFC}" type="slidenum">
              <a:rPr lang="en-US" smtClean="0"/>
              <a:t>7</a:t>
            </a:fld>
            <a:endParaRPr lang="en-US"/>
          </a:p>
        </p:txBody>
      </p:sp>
    </p:spTree>
    <p:extLst>
      <p:ext uri="{BB962C8B-B14F-4D97-AF65-F5344CB8AC3E}">
        <p14:creationId xmlns:p14="http://schemas.microsoft.com/office/powerpoint/2010/main" val="2756725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various reasons why recreational marijuana should not be legalized. Individuals who often use recreational marijuana may experience various negative effects which may be more than the positive effects of marijuana. it can lead to a poor way of life. people who use the drug may find it hard to live without the drug. This is dependency to the drug. individual addicted to the drug may have various social and psychological issues which may affect their performance and participation in different activities. Although some individuals may argue that recreational marijuana may help them deal with some health issues die to the anticipated heat benefits, these benefits can be acquired through the medical marijuana whose use may be regulated by prescription. Unregulated use of the recreational marijuana may lead to various effects even to individual who do not use the drug including high level of accidents due to impaired judgements and coordination problems. Mothers may also impact their unborn children when smoking during pregnancy. Due to these reasons, I think there are more negative impacts than positive impacts of recreational marijuana hence it should not be legalized</a:t>
            </a:r>
            <a:r>
              <a:rPr lang="en-US" sz="1200" kern="1200" baseline="0" dirty="0" smtClean="0">
                <a:solidFill>
                  <a:schemeClr val="tx1"/>
                </a:solidFill>
                <a:effectLst/>
                <a:latin typeface="+mn-lt"/>
                <a:ea typeface="+mn-ea"/>
                <a:cs typeface="+mn-cs"/>
              </a:rPr>
              <a:t> (</a:t>
            </a:r>
            <a:r>
              <a:rPr lang="en-US" sz="1200" dirty="0" smtClean="0"/>
              <a:t>Anderson,  &amp; Rees, 2018).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B1C3E1B7-0C5D-4B28-85E3-53BA7FFD0DFC}" type="slidenum">
              <a:rPr lang="en-US" smtClean="0"/>
              <a:t>8</a:t>
            </a:fld>
            <a:endParaRPr lang="en-US"/>
          </a:p>
        </p:txBody>
      </p:sp>
    </p:spTree>
    <p:extLst>
      <p:ext uri="{BB962C8B-B14F-4D97-AF65-F5344CB8AC3E}">
        <p14:creationId xmlns:p14="http://schemas.microsoft.com/office/powerpoint/2010/main" val="3197997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References for additional research</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1C3E1B7-0C5D-4B28-85E3-53BA7FFD0DFC}" type="slidenum">
              <a:rPr lang="en-US" smtClean="0"/>
              <a:t>9</a:t>
            </a:fld>
            <a:endParaRPr lang="en-US"/>
          </a:p>
        </p:txBody>
      </p:sp>
    </p:spTree>
    <p:extLst>
      <p:ext uri="{BB962C8B-B14F-4D97-AF65-F5344CB8AC3E}">
        <p14:creationId xmlns:p14="http://schemas.microsoft.com/office/powerpoint/2010/main" val="1749258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447C6D4D-8B47-4229-88D8-EC35694BFF1A}"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1982073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7C6D4D-8B47-4229-88D8-EC35694BFF1A}"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17607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7C6D4D-8B47-4229-88D8-EC35694BFF1A}"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572288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4058117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7C6D4D-8B47-4229-88D8-EC35694BFF1A}"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560351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7C6D4D-8B47-4229-88D8-EC35694BFF1A}"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612856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C6D4D-8B47-4229-88D8-EC35694BFF1A}" type="datetimeFigureOut">
              <a:rPr lang="en-US" smtClean="0"/>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214399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1630415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696504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200459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29306112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794309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7C6D4D-8B47-4229-88D8-EC35694BFF1A}"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1821428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47C6D4D-8B47-4229-88D8-EC35694BFF1A}"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353972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47C6D4D-8B47-4229-88D8-EC35694BFF1A}"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910408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7C6D4D-8B47-4229-88D8-EC35694BFF1A}"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1912169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7C6D4D-8B47-4229-88D8-EC35694BFF1A}"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EDB244-A343-42E3-B81E-9692A75BE45A}" type="slidenum">
              <a:rPr lang="en-US" smtClean="0"/>
              <a:t>‹#›</a:t>
            </a:fld>
            <a:endParaRPr lang="en-US"/>
          </a:p>
        </p:txBody>
      </p:sp>
    </p:spTree>
    <p:extLst>
      <p:ext uri="{BB962C8B-B14F-4D97-AF65-F5344CB8AC3E}">
        <p14:creationId xmlns:p14="http://schemas.microsoft.com/office/powerpoint/2010/main" val="3925644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47C6D4D-8B47-4229-88D8-EC35694BFF1A}" type="datetimeFigureOut">
              <a:rPr lang="en-US" smtClean="0"/>
              <a:t>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2EDB244-A343-42E3-B81E-9692A75BE45A}" type="slidenum">
              <a:rPr lang="en-US" smtClean="0"/>
              <a:t>‹#›</a:t>
            </a:fld>
            <a:endParaRPr lang="en-US"/>
          </a:p>
        </p:txBody>
      </p:sp>
    </p:spTree>
    <p:extLst>
      <p:ext uri="{BB962C8B-B14F-4D97-AF65-F5344CB8AC3E}">
        <p14:creationId xmlns:p14="http://schemas.microsoft.com/office/powerpoint/2010/main" val="447034127"/>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406013"/>
          </a:xfrm>
        </p:spPr>
        <p:txBody>
          <a:bodyPr/>
          <a:lstStyle/>
          <a:p>
            <a:pPr algn="ctr"/>
            <a:r>
              <a:rPr lang="en-US" dirty="0" smtClean="0">
                <a:latin typeface="Adobe Fan Heiti Std B" panose="020B0700000000000000" pitchFamily="34" charset="-128"/>
                <a:ea typeface="Adobe Fan Heiti Std B" panose="020B0700000000000000" pitchFamily="34" charset="-128"/>
              </a:rPr>
              <a:t>Recreational marijuana </a:t>
            </a:r>
            <a:endParaRPr lang="en-US" dirty="0">
              <a:latin typeface="Adobe Fan Heiti Std B" panose="020B0700000000000000" pitchFamily="34" charset="-128"/>
              <a:ea typeface="Adobe Fan Heiti Std B" panose="020B0700000000000000" pitchFamily="34" charset="-128"/>
            </a:endParaRPr>
          </a:p>
        </p:txBody>
      </p:sp>
      <p:sp>
        <p:nvSpPr>
          <p:cNvPr id="3" name="Content Placeholder 2"/>
          <p:cNvSpPr>
            <a:spLocks noGrp="1"/>
          </p:cNvSpPr>
          <p:nvPr>
            <p:ph idx="1"/>
          </p:nvPr>
        </p:nvSpPr>
        <p:spPr>
          <a:xfrm>
            <a:off x="1141413" y="2015613"/>
            <a:ext cx="9905998" cy="3775587"/>
          </a:xfrm>
        </p:spPr>
        <p:txBody>
          <a:bodyPr>
            <a:normAutofit/>
          </a:bodyPr>
          <a:lstStyle/>
          <a:p>
            <a:pPr marL="0" indent="0" algn="ctr">
              <a:buNone/>
            </a:pPr>
            <a:r>
              <a:rPr lang="en-US" sz="3600" dirty="0" smtClean="0">
                <a:latin typeface="Adobe Fan Heiti Std B" panose="020B0700000000000000" pitchFamily="34" charset="-128"/>
                <a:ea typeface="Adobe Fan Heiti Std B" panose="020B0700000000000000" pitchFamily="34" charset="-128"/>
              </a:rPr>
              <a:t>Name </a:t>
            </a:r>
          </a:p>
          <a:p>
            <a:pPr marL="0" indent="0" algn="ctr">
              <a:buNone/>
            </a:pPr>
            <a:r>
              <a:rPr lang="en-US" sz="3600" dirty="0" smtClean="0">
                <a:latin typeface="Adobe Fan Heiti Std B" panose="020B0700000000000000" pitchFamily="34" charset="-128"/>
                <a:ea typeface="Adobe Fan Heiti Std B" panose="020B0700000000000000" pitchFamily="34" charset="-128"/>
              </a:rPr>
              <a:t>Institution </a:t>
            </a:r>
          </a:p>
          <a:p>
            <a:pPr marL="0" indent="0" algn="ctr">
              <a:buNone/>
            </a:pPr>
            <a:r>
              <a:rPr lang="en-US" sz="3600" dirty="0" smtClean="0">
                <a:latin typeface="Adobe Fan Heiti Std B" panose="020B0700000000000000" pitchFamily="34" charset="-128"/>
                <a:ea typeface="Adobe Fan Heiti Std B" panose="020B0700000000000000" pitchFamily="34" charset="-128"/>
              </a:rPr>
              <a:t>Course </a:t>
            </a:r>
          </a:p>
          <a:p>
            <a:pPr marL="0" indent="0" algn="ctr">
              <a:buNone/>
            </a:pPr>
            <a:r>
              <a:rPr lang="en-US" sz="3600" dirty="0" smtClean="0">
                <a:latin typeface="Adobe Fan Heiti Std B" panose="020B0700000000000000" pitchFamily="34" charset="-128"/>
                <a:ea typeface="Adobe Fan Heiti Std B" panose="020B0700000000000000" pitchFamily="34" charset="-128"/>
              </a:rPr>
              <a:t>Instructor </a:t>
            </a:r>
          </a:p>
          <a:p>
            <a:pPr marL="0" indent="0" algn="ctr">
              <a:buNone/>
            </a:pPr>
            <a:r>
              <a:rPr lang="en-US" sz="3600" dirty="0" smtClean="0">
                <a:latin typeface="Adobe Fan Heiti Std B" panose="020B0700000000000000" pitchFamily="34" charset="-128"/>
                <a:ea typeface="Adobe Fan Heiti Std B" panose="020B0700000000000000" pitchFamily="34" charset="-128"/>
              </a:rPr>
              <a:t>Date </a:t>
            </a:r>
            <a:endParaRPr lang="en-US" sz="36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884133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1406013"/>
          </a:xfrm>
        </p:spPr>
        <p:txBody>
          <a:bodyPr/>
          <a:lstStyle/>
          <a:p>
            <a:pPr algn="ctr"/>
            <a:r>
              <a:rPr lang="en-US" dirty="0" smtClean="0">
                <a:latin typeface="Adobe Fan Heiti Std B" panose="020B0700000000000000" pitchFamily="34" charset="-128"/>
                <a:ea typeface="Adobe Fan Heiti Std B" panose="020B0700000000000000" pitchFamily="34" charset="-128"/>
              </a:rPr>
              <a:t>Recreational marijuana</a:t>
            </a:r>
            <a:endParaRPr lang="en-US" dirty="0">
              <a:latin typeface="Adobe Fan Heiti Std B" panose="020B0700000000000000" pitchFamily="34" charset="-128"/>
              <a:ea typeface="Adobe Fan Heiti Std B" panose="020B0700000000000000" pitchFamily="34" charset="-128"/>
            </a:endParaRPr>
          </a:p>
        </p:txBody>
      </p:sp>
      <p:sp>
        <p:nvSpPr>
          <p:cNvPr id="3" name="Content Placeholder 2"/>
          <p:cNvSpPr>
            <a:spLocks noGrp="1"/>
          </p:cNvSpPr>
          <p:nvPr>
            <p:ph idx="1"/>
          </p:nvPr>
        </p:nvSpPr>
        <p:spPr>
          <a:xfrm>
            <a:off x="1141413" y="2015613"/>
            <a:ext cx="9905998" cy="3775587"/>
          </a:xfrm>
        </p:spPr>
        <p:txBody>
          <a:bodyPr>
            <a:normAutofit/>
          </a:bodyPr>
          <a:lstStyle/>
          <a:p>
            <a:pPr>
              <a:buFont typeface="Wingdings" panose="05000000000000000000" pitchFamily="2" charset="2"/>
              <a:buChar char="Ø"/>
            </a:pPr>
            <a:r>
              <a:rPr lang="en-US" sz="3600" dirty="0">
                <a:latin typeface="Adobe Fan Heiti Std B" panose="020B0700000000000000" pitchFamily="34" charset="-128"/>
                <a:ea typeface="Adobe Fan Heiti Std B" panose="020B0700000000000000" pitchFamily="34" charset="-128"/>
              </a:rPr>
              <a:t>U</a:t>
            </a:r>
            <a:r>
              <a:rPr lang="en-US" sz="3600" dirty="0" smtClean="0">
                <a:latin typeface="Adobe Fan Heiti Std B" panose="020B0700000000000000" pitchFamily="34" charset="-128"/>
                <a:ea typeface="Adobe Fan Heiti Std B" panose="020B0700000000000000" pitchFamily="34" charset="-128"/>
              </a:rPr>
              <a:t>se of marijuana for enjoyment purposes </a:t>
            </a:r>
          </a:p>
          <a:p>
            <a:pPr>
              <a:buFont typeface="Wingdings" panose="05000000000000000000" pitchFamily="2" charset="2"/>
              <a:buChar char="Ø"/>
            </a:pPr>
            <a:r>
              <a:rPr lang="en-US" sz="3600" dirty="0" smtClean="0">
                <a:latin typeface="Adobe Fan Heiti Std B" panose="020B0700000000000000" pitchFamily="34" charset="-128"/>
                <a:ea typeface="Adobe Fan Heiti Std B" panose="020B0700000000000000" pitchFamily="34" charset="-128"/>
              </a:rPr>
              <a:t>No prescription required to use marijuana</a:t>
            </a:r>
          </a:p>
          <a:p>
            <a:pPr>
              <a:buFont typeface="Wingdings" panose="05000000000000000000" pitchFamily="2" charset="2"/>
              <a:buChar char="Ø"/>
            </a:pPr>
            <a:r>
              <a:rPr lang="en-US" sz="3600" dirty="0" smtClean="0">
                <a:latin typeface="Adobe Fan Heiti Std B" panose="020B0700000000000000" pitchFamily="34" charset="-128"/>
                <a:ea typeface="Adobe Fan Heiti Std B" panose="020B0700000000000000" pitchFamily="34" charset="-128"/>
              </a:rPr>
              <a:t>Includes smoking a joint, use of pipe or bong or mixing with food. </a:t>
            </a:r>
          </a:p>
          <a:p>
            <a:pPr>
              <a:buFont typeface="Wingdings" panose="05000000000000000000" pitchFamily="2" charset="2"/>
              <a:buChar char="Ø"/>
            </a:pPr>
            <a:r>
              <a:rPr lang="en-US" sz="3600" dirty="0" smtClean="0">
                <a:latin typeface="Adobe Fan Heiti Std B" panose="020B0700000000000000" pitchFamily="34" charset="-128"/>
                <a:ea typeface="Adobe Fan Heiti Std B" panose="020B0700000000000000" pitchFamily="34" charset="-128"/>
              </a:rPr>
              <a:t>It is occasionally used. </a:t>
            </a:r>
          </a:p>
          <a:p>
            <a:pPr>
              <a:buFont typeface="Wingdings" panose="05000000000000000000" pitchFamily="2" charset="2"/>
              <a:buChar char="Ø"/>
            </a:pPr>
            <a:r>
              <a:rPr lang="en-US" sz="3600" dirty="0" smtClean="0">
                <a:latin typeface="Adobe Fan Heiti Std B" panose="020B0700000000000000" pitchFamily="34" charset="-128"/>
                <a:ea typeface="Adobe Fan Heiti Std B" panose="020B0700000000000000" pitchFamily="34" charset="-128"/>
              </a:rPr>
              <a:t>May be illegal </a:t>
            </a:r>
            <a:endParaRPr lang="en-US" sz="36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259638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t>
            </a:r>
            <a:r>
              <a:rPr lang="en-US" dirty="0" smtClean="0"/>
              <a:t>hysiological effects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v"/>
            </a:pPr>
            <a:r>
              <a:rPr lang="en-US" sz="4000" dirty="0" smtClean="0">
                <a:latin typeface="Adobe Fan Heiti Std B" panose="020B0700000000000000" pitchFamily="34" charset="-128"/>
                <a:ea typeface="Adobe Fan Heiti Std B" panose="020B0700000000000000" pitchFamily="34" charset="-128"/>
              </a:rPr>
              <a:t>Increased release of dopamine </a:t>
            </a:r>
          </a:p>
          <a:p>
            <a:pPr>
              <a:buFont typeface="Wingdings" panose="05000000000000000000" pitchFamily="2" charset="2"/>
              <a:buChar char="v"/>
            </a:pPr>
            <a:r>
              <a:rPr lang="en-US" sz="4000" dirty="0" smtClean="0">
                <a:latin typeface="Adobe Fan Heiti Std B" panose="020B0700000000000000" pitchFamily="34" charset="-128"/>
                <a:ea typeface="Adobe Fan Heiti Std B" panose="020B0700000000000000" pitchFamily="34" charset="-128"/>
              </a:rPr>
              <a:t>Causes memory problems </a:t>
            </a:r>
          </a:p>
          <a:p>
            <a:pPr>
              <a:buFont typeface="Wingdings" panose="05000000000000000000" pitchFamily="2" charset="2"/>
              <a:buChar char="v"/>
            </a:pPr>
            <a:r>
              <a:rPr lang="en-US" sz="4000" dirty="0" smtClean="0">
                <a:latin typeface="Adobe Fan Heiti Std B" panose="020B0700000000000000" pitchFamily="34" charset="-128"/>
                <a:ea typeface="Adobe Fan Heiti Std B" panose="020B0700000000000000" pitchFamily="34" charset="-128"/>
              </a:rPr>
              <a:t>Burning mouth and throat </a:t>
            </a:r>
          </a:p>
          <a:p>
            <a:pPr>
              <a:buFont typeface="Wingdings" panose="05000000000000000000" pitchFamily="2" charset="2"/>
              <a:buChar char="v"/>
            </a:pPr>
            <a:r>
              <a:rPr lang="en-US" sz="4000" dirty="0" smtClean="0">
                <a:latin typeface="Adobe Fan Heiti Std B" panose="020B0700000000000000" pitchFamily="34" charset="-128"/>
                <a:ea typeface="Adobe Fan Heiti Std B" panose="020B0700000000000000" pitchFamily="34" charset="-128"/>
              </a:rPr>
              <a:t>Red eyes </a:t>
            </a:r>
          </a:p>
          <a:p>
            <a:pPr>
              <a:buFont typeface="Wingdings" panose="05000000000000000000" pitchFamily="2" charset="2"/>
              <a:buChar char="v"/>
            </a:pPr>
            <a:r>
              <a:rPr lang="en-US" sz="4000" dirty="0" smtClean="0">
                <a:latin typeface="Adobe Fan Heiti Std B" panose="020B0700000000000000" pitchFamily="34" charset="-128"/>
                <a:ea typeface="Adobe Fan Heiti Std B" panose="020B0700000000000000" pitchFamily="34" charset="-128"/>
              </a:rPr>
              <a:t>Increased heartbeat rate </a:t>
            </a:r>
            <a:endParaRPr lang="en-US" sz="40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213491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smtClean="0"/>
              <a:t>Psychological effects </a:t>
            </a:r>
            <a:endParaRPr lang="en-US" sz="6000" dirty="0"/>
          </a:p>
        </p:txBody>
      </p:sp>
      <p:sp>
        <p:nvSpPr>
          <p:cNvPr id="3" name="Content Placeholder 2"/>
          <p:cNvSpPr>
            <a:spLocks noGrp="1"/>
          </p:cNvSpPr>
          <p:nvPr>
            <p:ph idx="1"/>
          </p:nvPr>
        </p:nvSpPr>
        <p:spPr/>
        <p:txBody>
          <a:bodyPr>
            <a:normAutofit/>
          </a:bodyPr>
          <a:lstStyle/>
          <a:p>
            <a:r>
              <a:rPr lang="en-US" sz="3600" dirty="0" smtClean="0">
                <a:latin typeface="Adobe Fan Heiti Std B" panose="020B0700000000000000" pitchFamily="34" charset="-128"/>
                <a:ea typeface="Adobe Fan Heiti Std B" panose="020B0700000000000000" pitchFamily="34" charset="-128"/>
              </a:rPr>
              <a:t>Hallucinations and paranoia </a:t>
            </a:r>
          </a:p>
          <a:p>
            <a:r>
              <a:rPr lang="en-US" sz="3600" dirty="0" smtClean="0">
                <a:latin typeface="Adobe Fan Heiti Std B" panose="020B0700000000000000" pitchFamily="34" charset="-128"/>
                <a:ea typeface="Adobe Fan Heiti Std B" panose="020B0700000000000000" pitchFamily="34" charset="-128"/>
              </a:rPr>
              <a:t>May lead to anxiety and depression eventually </a:t>
            </a:r>
          </a:p>
          <a:p>
            <a:r>
              <a:rPr lang="en-US" sz="3600" dirty="0" smtClean="0">
                <a:latin typeface="Adobe Fan Heiti Std B" panose="020B0700000000000000" pitchFamily="34" charset="-128"/>
                <a:ea typeface="Adobe Fan Heiti Std B" panose="020B0700000000000000" pitchFamily="34" charset="-128"/>
              </a:rPr>
              <a:t>May lead to psychotic disorders </a:t>
            </a:r>
          </a:p>
          <a:p>
            <a:r>
              <a:rPr lang="en-US" sz="3600" dirty="0" smtClean="0">
                <a:latin typeface="Adobe Fan Heiti Std B" panose="020B0700000000000000" pitchFamily="34" charset="-128"/>
                <a:ea typeface="Adobe Fan Heiti Std B" panose="020B0700000000000000" pitchFamily="34" charset="-128"/>
              </a:rPr>
              <a:t>Impaired judgement and decision making</a:t>
            </a:r>
          </a:p>
          <a:p>
            <a:r>
              <a:rPr lang="en-US" sz="3600" dirty="0" smtClean="0">
                <a:latin typeface="Adobe Fan Heiti Std B" panose="020B0700000000000000" pitchFamily="34" charset="-128"/>
                <a:ea typeface="Adobe Fan Heiti Std B" panose="020B0700000000000000" pitchFamily="34" charset="-128"/>
              </a:rPr>
              <a:t>May lead to coordination problems </a:t>
            </a:r>
          </a:p>
          <a:p>
            <a:r>
              <a:rPr lang="en-US" sz="3600" dirty="0" smtClean="0">
                <a:latin typeface="Adobe Fan Heiti Std B" panose="020B0700000000000000" pitchFamily="34" charset="-128"/>
                <a:ea typeface="Adobe Fan Heiti Std B" panose="020B0700000000000000" pitchFamily="34" charset="-128"/>
              </a:rPr>
              <a:t>Increased appetite as well as relaxation of the mind</a:t>
            </a:r>
            <a:endParaRPr lang="en-US" sz="36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144018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Sociological effects of marijuana</a:t>
            </a:r>
            <a:endParaRPr lang="en-US" dirty="0"/>
          </a:p>
        </p:txBody>
      </p:sp>
      <p:sp>
        <p:nvSpPr>
          <p:cNvPr id="3" name="Content Placeholder 2"/>
          <p:cNvSpPr>
            <a:spLocks noGrp="1"/>
          </p:cNvSpPr>
          <p:nvPr>
            <p:ph idx="1"/>
          </p:nvPr>
        </p:nvSpPr>
        <p:spPr/>
        <p:txBody>
          <a:bodyPr>
            <a:normAutofit/>
          </a:bodyPr>
          <a:lstStyle/>
          <a:p>
            <a:r>
              <a:rPr lang="en-US" sz="3600" dirty="0" smtClean="0">
                <a:latin typeface="Adobe Fan Heiti Std B" panose="020B0700000000000000" pitchFamily="34" charset="-128"/>
                <a:ea typeface="Adobe Fan Heiti Std B" panose="020B0700000000000000" pitchFamily="34" charset="-128"/>
              </a:rPr>
              <a:t>May lead to delinquent behavior and aggression towards others</a:t>
            </a:r>
          </a:p>
          <a:p>
            <a:r>
              <a:rPr lang="en-US" sz="3600" dirty="0" smtClean="0">
                <a:latin typeface="Adobe Fan Heiti Std B" panose="020B0700000000000000" pitchFamily="34" charset="-128"/>
                <a:ea typeface="Adobe Fan Heiti Std B" panose="020B0700000000000000" pitchFamily="34" charset="-128"/>
              </a:rPr>
              <a:t>Poor relationships</a:t>
            </a:r>
          </a:p>
          <a:p>
            <a:r>
              <a:rPr lang="en-US" sz="3600" dirty="0" smtClean="0">
                <a:latin typeface="Adobe Fan Heiti Std B" panose="020B0700000000000000" pitchFamily="34" charset="-128"/>
                <a:ea typeface="Adobe Fan Heiti Std B" panose="020B0700000000000000" pitchFamily="34" charset="-128"/>
              </a:rPr>
              <a:t>Problems interacting and relating with others </a:t>
            </a:r>
          </a:p>
          <a:p>
            <a:r>
              <a:rPr lang="en-US" sz="3600" dirty="0" smtClean="0">
                <a:latin typeface="Adobe Fan Heiti Std B" panose="020B0700000000000000" pitchFamily="34" charset="-128"/>
                <a:ea typeface="Adobe Fan Heiti Std B" panose="020B0700000000000000" pitchFamily="34" charset="-128"/>
              </a:rPr>
              <a:t>Social isolation </a:t>
            </a:r>
          </a:p>
          <a:p>
            <a:r>
              <a:rPr lang="en-US" sz="3600" dirty="0" smtClean="0">
                <a:latin typeface="Adobe Fan Heiti Std B" panose="020B0700000000000000" pitchFamily="34" charset="-128"/>
                <a:ea typeface="Adobe Fan Heiti Std B" panose="020B0700000000000000" pitchFamily="34" charset="-128"/>
              </a:rPr>
              <a:t>Difficulties in conforming to social norms</a:t>
            </a:r>
          </a:p>
          <a:p>
            <a:r>
              <a:rPr lang="en-US" sz="3600" dirty="0" smtClean="0">
                <a:latin typeface="Adobe Fan Heiti Std B" panose="020B0700000000000000" pitchFamily="34" charset="-128"/>
                <a:ea typeface="Adobe Fan Heiti Std B" panose="020B0700000000000000" pitchFamily="34" charset="-128"/>
              </a:rPr>
              <a:t>Peer disapproval due to drug use </a:t>
            </a:r>
            <a:endParaRPr lang="en-US" sz="36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4014386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marijuana use </a:t>
            </a:r>
            <a:endParaRPr lang="en-US" dirty="0"/>
          </a:p>
        </p:txBody>
      </p:sp>
      <p:sp>
        <p:nvSpPr>
          <p:cNvPr id="3" name="Content Placeholder 2"/>
          <p:cNvSpPr>
            <a:spLocks noGrp="1"/>
          </p:cNvSpPr>
          <p:nvPr>
            <p:ph idx="1"/>
          </p:nvPr>
        </p:nvSpPr>
        <p:spPr/>
        <p:txBody>
          <a:bodyPr/>
          <a:lstStyle/>
          <a:p>
            <a:r>
              <a:rPr lang="en-US" sz="4000" dirty="0" smtClean="0"/>
              <a:t>It helps in relieving chronic pain </a:t>
            </a:r>
          </a:p>
          <a:p>
            <a:r>
              <a:rPr lang="en-US" sz="4000" dirty="0" smtClean="0"/>
              <a:t>Helps in treating depression and relieving stress</a:t>
            </a:r>
          </a:p>
          <a:p>
            <a:r>
              <a:rPr lang="en-US" sz="4000" dirty="0" smtClean="0"/>
              <a:t>Helps in the treatment of post traumatic stress disorder(PTSD).</a:t>
            </a:r>
          </a:p>
          <a:p>
            <a:r>
              <a:rPr lang="en-US" sz="4000" dirty="0" smtClean="0"/>
              <a:t>Helps in improving appetite </a:t>
            </a:r>
          </a:p>
          <a:p>
            <a:pPr marL="0" indent="0">
              <a:buNone/>
            </a:pPr>
            <a:endParaRPr lang="en-US" dirty="0"/>
          </a:p>
        </p:txBody>
      </p:sp>
    </p:spTree>
    <p:extLst>
      <p:ext uri="{BB962C8B-B14F-4D97-AF65-F5344CB8AC3E}">
        <p14:creationId xmlns:p14="http://schemas.microsoft.com/office/powerpoint/2010/main" val="892211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Negative effects of marijuana</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smtClean="0">
                <a:latin typeface="Adobe Fan Heiti Std B" panose="020B0700000000000000" pitchFamily="34" charset="-128"/>
                <a:ea typeface="Adobe Fan Heiti Std B" panose="020B0700000000000000" pitchFamily="34" charset="-128"/>
              </a:rPr>
              <a:t>Distorted perception and coordination problems</a:t>
            </a:r>
          </a:p>
          <a:p>
            <a:pPr>
              <a:buFont typeface="Wingdings" panose="05000000000000000000" pitchFamily="2" charset="2"/>
              <a:buChar char="§"/>
            </a:pPr>
            <a:r>
              <a:rPr lang="en-US" sz="3200" dirty="0" smtClean="0">
                <a:latin typeface="Adobe Fan Heiti Std B" panose="020B0700000000000000" pitchFamily="34" charset="-128"/>
                <a:ea typeface="Adobe Fan Heiti Std B" panose="020B0700000000000000" pitchFamily="34" charset="-128"/>
              </a:rPr>
              <a:t>Marijuana use may result to addiction</a:t>
            </a:r>
          </a:p>
          <a:p>
            <a:pPr>
              <a:buFont typeface="Wingdings" panose="05000000000000000000" pitchFamily="2" charset="2"/>
              <a:buChar char="§"/>
            </a:pPr>
            <a:r>
              <a:rPr lang="en-US" sz="3200" dirty="0" smtClean="0">
                <a:latin typeface="Adobe Fan Heiti Std B" panose="020B0700000000000000" pitchFamily="34" charset="-128"/>
                <a:ea typeface="Adobe Fan Heiti Std B" panose="020B0700000000000000" pitchFamily="34" charset="-128"/>
              </a:rPr>
              <a:t>Leads to low bone density increasing the possibility of bone fractures</a:t>
            </a:r>
          </a:p>
          <a:p>
            <a:pPr>
              <a:buFont typeface="Wingdings" panose="05000000000000000000" pitchFamily="2" charset="2"/>
              <a:buChar char="§"/>
            </a:pPr>
            <a:r>
              <a:rPr lang="en-US" sz="3200" dirty="0" smtClean="0">
                <a:latin typeface="Adobe Fan Heiti Std B" panose="020B0700000000000000" pitchFamily="34" charset="-128"/>
                <a:ea typeface="Adobe Fan Heiti Std B" panose="020B0700000000000000" pitchFamily="34" charset="-128"/>
              </a:rPr>
              <a:t>Increased heartbeat rate leads to the risk of heart attack</a:t>
            </a:r>
          </a:p>
          <a:p>
            <a:pPr>
              <a:buFont typeface="Wingdings" panose="05000000000000000000" pitchFamily="2" charset="2"/>
              <a:buChar char="§"/>
            </a:pPr>
            <a:r>
              <a:rPr lang="en-US" sz="3200" dirty="0" smtClean="0">
                <a:latin typeface="Adobe Fan Heiti Std B" panose="020B0700000000000000" pitchFamily="34" charset="-128"/>
                <a:ea typeface="Adobe Fan Heiti Std B" panose="020B0700000000000000" pitchFamily="34" charset="-128"/>
              </a:rPr>
              <a:t>Neurological development issues children whose mothers used during pregnancy  </a:t>
            </a:r>
            <a:endParaRPr lang="en-US" sz="32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1725992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ü"/>
            </a:pPr>
            <a:r>
              <a:rPr lang="en-US" sz="3200" dirty="0" smtClean="0">
                <a:latin typeface="Adobe Fan Heiti Std B" panose="020B0700000000000000" pitchFamily="34" charset="-128"/>
                <a:ea typeface="Adobe Fan Heiti Std B" panose="020B0700000000000000" pitchFamily="34" charset="-128"/>
              </a:rPr>
              <a:t>Legalization of recreational marijuana can have more negative impacts than the positive</a:t>
            </a:r>
          </a:p>
          <a:p>
            <a:pPr>
              <a:buFont typeface="Wingdings" panose="05000000000000000000" pitchFamily="2" charset="2"/>
              <a:buChar char="ü"/>
            </a:pPr>
            <a:r>
              <a:rPr lang="en-US" sz="3200" dirty="0" smtClean="0">
                <a:latin typeface="Adobe Fan Heiti Std B" panose="020B0700000000000000" pitchFamily="34" charset="-128"/>
                <a:ea typeface="Adobe Fan Heiti Std B" panose="020B0700000000000000" pitchFamily="34" charset="-128"/>
              </a:rPr>
              <a:t>Recreational marijuana can contribute to a poor life due to dependency and addiction.</a:t>
            </a:r>
          </a:p>
          <a:p>
            <a:pPr>
              <a:buFont typeface="Wingdings" panose="05000000000000000000" pitchFamily="2" charset="2"/>
              <a:buChar char="ü"/>
            </a:pPr>
            <a:r>
              <a:rPr lang="en-US" sz="3200" dirty="0" smtClean="0">
                <a:latin typeface="Adobe Fan Heiti Std B" panose="020B0700000000000000" pitchFamily="34" charset="-128"/>
                <a:ea typeface="Adobe Fan Heiti Std B" panose="020B0700000000000000" pitchFamily="34" charset="-128"/>
              </a:rPr>
              <a:t>The positive effects of marijuana on individual health can be acquired through medical marijuana</a:t>
            </a:r>
          </a:p>
          <a:p>
            <a:pPr>
              <a:buFont typeface="Wingdings" panose="05000000000000000000" pitchFamily="2" charset="2"/>
              <a:buChar char="ü"/>
            </a:pPr>
            <a:r>
              <a:rPr lang="en-US" sz="3200" dirty="0" smtClean="0">
                <a:latin typeface="Adobe Fan Heiti Std B" panose="020B0700000000000000" pitchFamily="34" charset="-128"/>
                <a:ea typeface="Adobe Fan Heiti Std B" panose="020B0700000000000000" pitchFamily="34" charset="-128"/>
              </a:rPr>
              <a:t>Use of marijuana can also impact the lives of other individuals close to the user.</a:t>
            </a:r>
            <a:endParaRPr lang="en-US" sz="3200" dirty="0">
              <a:latin typeface="Adobe Fan Heiti Std B" panose="020B0700000000000000" pitchFamily="34" charset="-128"/>
              <a:ea typeface="Adobe Fan Heiti Std B" panose="020B0700000000000000" pitchFamily="34" charset="-128"/>
            </a:endParaRPr>
          </a:p>
        </p:txBody>
      </p:sp>
    </p:spTree>
    <p:extLst>
      <p:ext uri="{BB962C8B-B14F-4D97-AF65-F5344CB8AC3E}">
        <p14:creationId xmlns:p14="http://schemas.microsoft.com/office/powerpoint/2010/main" val="2495512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a:xfrm flipV="1">
            <a:off x="622695" y="6527785"/>
            <a:ext cx="10233800" cy="45719"/>
          </a:xfrm>
        </p:spPr>
        <p:txBody>
          <a:bodyPr>
            <a:normAutofit fontScale="25000" lnSpcReduction="20000"/>
          </a:bodyPr>
          <a:lstStyle/>
          <a:p>
            <a:pPr marL="0" indent="0">
              <a:buNone/>
            </a:pPr>
            <a:endParaRPr lang="en-US" dirty="0"/>
          </a:p>
        </p:txBody>
      </p:sp>
      <p:sp>
        <p:nvSpPr>
          <p:cNvPr id="7" name="Rectangle 6"/>
          <p:cNvSpPr/>
          <p:nvPr/>
        </p:nvSpPr>
        <p:spPr>
          <a:xfrm>
            <a:off x="1120000" y="1825625"/>
            <a:ext cx="10233800" cy="5632311"/>
          </a:xfrm>
          <a:prstGeom prst="rect">
            <a:avLst/>
          </a:prstGeom>
        </p:spPr>
        <p:txBody>
          <a:bodyPr wrap="square">
            <a:spAutoFit/>
          </a:bodyPr>
          <a:lstStyle/>
          <a:p>
            <a:pPr indent="-457200">
              <a:lnSpc>
                <a:spcPct val="150000"/>
              </a:lnSpc>
            </a:pPr>
            <a:r>
              <a:rPr lang="en-US" sz="2400" b="0" i="0" dirty="0" smtClean="0">
                <a:effectLst/>
                <a:latin typeface="Arial" panose="020B0604020202020204" pitchFamily="34" charset="0"/>
              </a:rPr>
              <a:t>Brown, T. T., &amp; </a:t>
            </a:r>
            <a:r>
              <a:rPr lang="en-US" sz="2400" b="0" i="0" dirty="0" err="1" smtClean="0">
                <a:effectLst/>
                <a:latin typeface="Arial" panose="020B0604020202020204" pitchFamily="34" charset="0"/>
              </a:rPr>
              <a:t>Dobs</a:t>
            </a:r>
            <a:r>
              <a:rPr lang="en-US" sz="2400" b="0" i="0" dirty="0" smtClean="0">
                <a:effectLst/>
                <a:latin typeface="Arial" panose="020B0604020202020204" pitchFamily="34" charset="0"/>
              </a:rPr>
              <a:t>, A. S. (2016). Endocrine effects of marijuana. </a:t>
            </a:r>
            <a:r>
              <a:rPr lang="en-US" sz="2400" b="0" i="1" dirty="0" smtClean="0">
                <a:effectLst/>
                <a:latin typeface="Arial" panose="020B0604020202020204" pitchFamily="34" charset="0"/>
              </a:rPr>
              <a:t>The Journal of Clinical Pharmacology</a:t>
            </a:r>
            <a:r>
              <a:rPr lang="en-US" sz="2400" b="0" i="0" dirty="0" smtClean="0">
                <a:effectLst/>
                <a:latin typeface="Arial" panose="020B0604020202020204" pitchFamily="34" charset="0"/>
              </a:rPr>
              <a:t>, </a:t>
            </a:r>
            <a:r>
              <a:rPr lang="en-US" sz="2400" b="0" i="1" dirty="0" smtClean="0">
                <a:effectLst/>
                <a:latin typeface="Arial" panose="020B0604020202020204" pitchFamily="34" charset="0"/>
              </a:rPr>
              <a:t>42</a:t>
            </a:r>
            <a:r>
              <a:rPr lang="en-US" sz="2400" b="0" i="0" dirty="0" smtClean="0">
                <a:effectLst/>
                <a:latin typeface="Arial" panose="020B0604020202020204" pitchFamily="34" charset="0"/>
              </a:rPr>
              <a:t>(S1), 90S-96S.</a:t>
            </a:r>
          </a:p>
          <a:p>
            <a:pPr indent="-457200">
              <a:lnSpc>
                <a:spcPct val="150000"/>
              </a:lnSpc>
            </a:pPr>
            <a:r>
              <a:rPr lang="en-US" sz="2400" dirty="0" err="1"/>
              <a:t>Volkow</a:t>
            </a:r>
            <a:r>
              <a:rPr lang="en-US" sz="2400" dirty="0"/>
              <a:t>, N. D., Baler, R. D., Compton, W. M., &amp; Weiss, S. R. (2014). Adverse health effects of marijuana use. </a:t>
            </a:r>
            <a:r>
              <a:rPr lang="en-US" sz="2400" i="1" dirty="0"/>
              <a:t>New England Journal of Medicine</a:t>
            </a:r>
            <a:r>
              <a:rPr lang="en-US" sz="2400" dirty="0"/>
              <a:t>, </a:t>
            </a:r>
            <a:r>
              <a:rPr lang="en-US" sz="2400" i="1" dirty="0"/>
              <a:t>370</a:t>
            </a:r>
            <a:r>
              <a:rPr lang="en-US" sz="2400" dirty="0"/>
              <a:t>(23), 2219-2227</a:t>
            </a:r>
            <a:r>
              <a:rPr lang="en-US" sz="2400" dirty="0" smtClean="0"/>
              <a:t>.</a:t>
            </a:r>
          </a:p>
          <a:p>
            <a:pPr indent="-457200">
              <a:lnSpc>
                <a:spcPct val="150000"/>
              </a:lnSpc>
            </a:pPr>
            <a:r>
              <a:rPr lang="en-US" sz="2400" dirty="0"/>
              <a:t>Myerscough, R., &amp; Taylor, S. P. </a:t>
            </a:r>
            <a:r>
              <a:rPr lang="en-US" sz="2400" dirty="0" smtClean="0"/>
              <a:t>(2015</a:t>
            </a:r>
            <a:r>
              <a:rPr lang="en-US" sz="2400" dirty="0"/>
              <a:t>). The effects of marijuana on human physical aggression. </a:t>
            </a:r>
            <a:r>
              <a:rPr lang="en-US" sz="2400" i="1" dirty="0"/>
              <a:t>Journal of personality and social psychology</a:t>
            </a:r>
            <a:r>
              <a:rPr lang="en-US" sz="2400" dirty="0"/>
              <a:t>, </a:t>
            </a:r>
            <a:r>
              <a:rPr lang="en-US" sz="2400" i="1" dirty="0"/>
              <a:t>49</a:t>
            </a:r>
            <a:r>
              <a:rPr lang="en-US" sz="2400" dirty="0"/>
              <a:t>(6), 1541</a:t>
            </a:r>
            <a:r>
              <a:rPr lang="en-US" sz="2400" dirty="0" smtClean="0"/>
              <a:t>.</a:t>
            </a:r>
          </a:p>
          <a:p>
            <a:pPr indent="-457200">
              <a:lnSpc>
                <a:spcPct val="150000"/>
              </a:lnSpc>
            </a:pPr>
            <a:r>
              <a:rPr lang="en-US" sz="2400" dirty="0"/>
              <a:t>Anderson, D. M., &amp; Rees, D. I. (</a:t>
            </a:r>
            <a:r>
              <a:rPr lang="en-US" sz="2400" dirty="0" smtClean="0"/>
              <a:t>2018). </a:t>
            </a:r>
            <a:r>
              <a:rPr lang="en-US" sz="2400" dirty="0"/>
              <a:t>The legalization of recreational marijuana: how likely is the worst-case scenario?. </a:t>
            </a:r>
            <a:r>
              <a:rPr lang="en-US" sz="2400" i="1" dirty="0"/>
              <a:t>Journal of Policy Analysis and Management</a:t>
            </a:r>
            <a:r>
              <a:rPr lang="en-US" sz="2400" dirty="0"/>
              <a:t>, 221-232.</a:t>
            </a:r>
          </a:p>
        </p:txBody>
      </p:sp>
    </p:spTree>
    <p:extLst>
      <p:ext uri="{BB962C8B-B14F-4D97-AF65-F5344CB8AC3E}">
        <p14:creationId xmlns:p14="http://schemas.microsoft.com/office/powerpoint/2010/main" val="2292982538"/>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124</TotalTime>
  <Words>1647</Words>
  <Application>Microsoft Office PowerPoint</Application>
  <PresentationFormat>Widescreen</PresentationFormat>
  <Paragraphs>73</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Adobe Fan Heiti Std B</vt:lpstr>
      <vt:lpstr>Arial</vt:lpstr>
      <vt:lpstr>Calibri</vt:lpstr>
      <vt:lpstr>Corbel</vt:lpstr>
      <vt:lpstr>Wingdings</vt:lpstr>
      <vt:lpstr>Depth</vt:lpstr>
      <vt:lpstr>Recreational marijuana </vt:lpstr>
      <vt:lpstr>Recreational marijuana</vt:lpstr>
      <vt:lpstr>Physiological effects </vt:lpstr>
      <vt:lpstr>Psychological effects </vt:lpstr>
      <vt:lpstr>Sociological effects of marijuana</vt:lpstr>
      <vt:lpstr>Advantages of marijuana use </vt:lpstr>
      <vt:lpstr>Negative effects of marijuana</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Recreational marijuana</dc:title>
  <dc:creator>ASUS</dc:creator>
  <cp:lastModifiedBy>ASUS</cp:lastModifiedBy>
  <cp:revision>49</cp:revision>
  <dcterms:created xsi:type="dcterms:W3CDTF">2021-02-07T23:31:49Z</dcterms:created>
  <dcterms:modified xsi:type="dcterms:W3CDTF">2021-02-08T01:36:34Z</dcterms:modified>
</cp:coreProperties>
</file>